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436" r:id="rId2"/>
    <p:sldId id="398" r:id="rId3"/>
    <p:sldId id="399" r:id="rId4"/>
    <p:sldId id="449" r:id="rId5"/>
    <p:sldId id="437" r:id="rId6"/>
    <p:sldId id="448" r:id="rId7"/>
    <p:sldId id="442" r:id="rId8"/>
    <p:sldId id="443" r:id="rId9"/>
    <p:sldId id="445" r:id="rId10"/>
    <p:sldId id="444" r:id="rId11"/>
    <p:sldId id="446" r:id="rId12"/>
    <p:sldId id="454" r:id="rId13"/>
    <p:sldId id="450" r:id="rId14"/>
    <p:sldId id="452" r:id="rId15"/>
    <p:sldId id="455" r:id="rId16"/>
    <p:sldId id="451" r:id="rId17"/>
    <p:sldId id="453" r:id="rId18"/>
    <p:sldId id="456" r:id="rId19"/>
    <p:sldId id="401" r:id="rId20"/>
    <p:sldId id="432" r:id="rId21"/>
    <p:sldId id="433" r:id="rId22"/>
    <p:sldId id="403" r:id="rId23"/>
    <p:sldId id="457" r:id="rId24"/>
    <p:sldId id="404" r:id="rId25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79" autoAdjust="0"/>
    <p:restoredTop sz="90517" autoAdjust="0"/>
  </p:normalViewPr>
  <p:slideViewPr>
    <p:cSldViewPr snapToGrid="0" showGuides="1">
      <p:cViewPr varScale="1">
        <p:scale>
          <a:sx n="107" d="100"/>
          <a:sy n="107" d="100"/>
        </p:scale>
        <p:origin x="1648" y="17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dirty="0"/>
              <a:t>現在の東近江市の地域課題を学習するための、導入として本授業を行う。本授業では、空中写真や地図を利用し、</a:t>
            </a:r>
            <a:r>
              <a:rPr lang="ja-JP" altLang="en-US" sz="1200" u="sng" dirty="0">
                <a:solidFill>
                  <a:srgbClr val="FF3300"/>
                </a:solidFill>
              </a:rPr>
              <a:t>東近江市（旧湖東町）</a:t>
            </a:r>
            <a:r>
              <a:rPr lang="ja-JP" altLang="en-US" sz="1200" dirty="0"/>
              <a:t>の</a:t>
            </a:r>
            <a:r>
              <a:rPr lang="ja-JP" altLang="en-US" sz="1200" u="sng" dirty="0">
                <a:solidFill>
                  <a:srgbClr val="00B050"/>
                </a:solidFill>
              </a:rPr>
              <a:t>地理的特徴</a:t>
            </a:r>
            <a:r>
              <a:rPr lang="ja-JP" altLang="en-US" sz="1200" dirty="0"/>
              <a:t>や</a:t>
            </a:r>
            <a:r>
              <a:rPr lang="ja-JP" altLang="en-US" sz="1200" u="sng" dirty="0">
                <a:solidFill>
                  <a:srgbClr val="0070C0"/>
                </a:solidFill>
              </a:rPr>
              <a:t>土地利用の変遷</a:t>
            </a:r>
            <a:r>
              <a:rPr lang="ja-JP" altLang="en-US" sz="1200" dirty="0"/>
              <a:t>を学習する。使用する情報：　</a:t>
            </a:r>
            <a:r>
              <a:rPr lang="ja-JP" altLang="en-US" sz="1200" dirty="0">
                <a:solidFill>
                  <a:srgbClr val="FF0000"/>
                </a:solidFill>
              </a:rPr>
              <a:t>東近江市の位置</a:t>
            </a:r>
            <a:r>
              <a:rPr lang="ja-JP" altLang="en-US" sz="1200" dirty="0"/>
              <a:t>、</a:t>
            </a:r>
            <a:r>
              <a:rPr lang="ja-JP" altLang="en-US" sz="1200" dirty="0">
                <a:solidFill>
                  <a:srgbClr val="00B050"/>
                </a:solidFill>
              </a:rPr>
              <a:t>地形図、標高情報、現在の空中写真</a:t>
            </a:r>
            <a:r>
              <a:rPr lang="ja-JP" altLang="en-US" sz="1200" dirty="0"/>
              <a:t>、</a:t>
            </a:r>
            <a:r>
              <a:rPr lang="ja-JP" altLang="en-US" sz="1200" dirty="0">
                <a:solidFill>
                  <a:srgbClr val="0070C0"/>
                </a:solidFill>
              </a:rPr>
              <a:t>古い空中写真</a:t>
            </a:r>
            <a:endParaRPr lang="en-US" altLang="ja-JP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7514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今いる場所はどんな地形？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EF0D0-B1FC-4476-B17B-A77B154D242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361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フラットかつ低位な段丘面に位置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EF0D0-B1FC-4476-B17B-A77B154D242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492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75721">
              <a:defRPr/>
            </a:pPr>
            <a:r>
              <a:rPr kumimoji="1" lang="ja-JP" altLang="en-US" dirty="0"/>
              <a:t>古い空中写真とくらべると、水田の区画が大規模に整備、工場が立地、住宅地の増加（立地場所）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EF0D0-B1FC-4476-B17B-A77B154D242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9014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maps.gsi.go.jp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0" y="2296403"/>
            <a:ext cx="9144000" cy="979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 b="1" dirty="0">
                <a:solidFill>
                  <a:srgbClr val="0070C0"/>
                </a:solidFill>
                <a:latin typeface="+mj-ea"/>
              </a:rPr>
              <a:t>地理院地図の活用</a:t>
            </a:r>
          </a:p>
        </p:txBody>
      </p:sp>
    </p:spTree>
    <p:extLst>
      <p:ext uri="{BB962C8B-B14F-4D97-AF65-F5344CB8AC3E}">
        <p14:creationId xmlns:p14="http://schemas.microsoft.com/office/powerpoint/2010/main" val="361808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CBEE7724-0D1D-6D45-8407-B7C2D64B4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858" y="771073"/>
            <a:ext cx="4530642" cy="408591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43ED47A-66B7-E843-9604-A7F26C97B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6" y="771073"/>
            <a:ext cx="4381500" cy="34671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AD1BA49-79A0-E547-94CC-F2A7701C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/>
              <a:t>③　住所検索</a:t>
            </a:r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51156" y="1240971"/>
            <a:ext cx="27077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  <a:latin typeface="+mj-ea"/>
                <a:ea typeface="+mj-ea"/>
              </a:rPr>
              <a:t>①東近江市横溝町を検索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84678" y="2950483"/>
            <a:ext cx="29578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  <a:latin typeface="+mj-ea"/>
                <a:ea typeface="+mj-ea"/>
              </a:rPr>
              <a:t>②東近江市横溝町をクリック</a:t>
            </a:r>
          </a:p>
        </p:txBody>
      </p:sp>
      <p:cxnSp>
        <p:nvCxnSpPr>
          <p:cNvPr id="11" name="直線矢印コネクタ 10"/>
          <p:cNvCxnSpPr>
            <a:cxnSpLocks/>
          </p:cNvCxnSpPr>
          <p:nvPr/>
        </p:nvCxnSpPr>
        <p:spPr>
          <a:xfrm>
            <a:off x="3004457" y="2504623"/>
            <a:ext cx="22206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13">
            <a:extLst>
              <a:ext uri="{FF2B5EF4-FFF2-40B4-BE49-F238E27FC236}">
                <a16:creationId xmlns:a16="http://schemas.microsoft.com/office/drawing/2014/main" id="{C969E3A5-85C3-DA42-9496-11C7361D794E}"/>
              </a:ext>
            </a:extLst>
          </p:cNvPr>
          <p:cNvSpPr/>
          <p:nvPr/>
        </p:nvSpPr>
        <p:spPr>
          <a:xfrm>
            <a:off x="7350332" y="2350248"/>
            <a:ext cx="872218" cy="8151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8778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60CE750-E84B-7542-BA06-FC1499C44D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9163" y="736270"/>
            <a:ext cx="3969304" cy="471450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7BA72BF-AE0D-C648-9883-E97AC17E65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4092" y="736270"/>
            <a:ext cx="3585327" cy="195942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AD1BA49-79A0-E547-94CC-F2A7701C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>
                <a:latin typeface="+mj-ea"/>
              </a:rPr>
              <a:t>④　土地利用の変遷</a:t>
            </a:r>
            <a:endParaRPr kumimoji="1" lang="ja-JP" altLang="en-US">
              <a:latin typeface="+mj-ea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88453" y="891404"/>
            <a:ext cx="1331589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800" b="1">
                <a:solidFill>
                  <a:srgbClr val="FF0000"/>
                </a:solidFill>
                <a:latin typeface="+mj-ea"/>
                <a:ea typeface="+mj-ea"/>
              </a:rPr>
              <a:t>地図</a:t>
            </a:r>
            <a:endParaRPr kumimoji="1" lang="en-US" altLang="ja-JP" sz="1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ja-JP" altLang="en-US" sz="1800" b="1">
                <a:solidFill>
                  <a:srgbClr val="FF0000"/>
                </a:solidFill>
                <a:latin typeface="+mj-ea"/>
                <a:ea typeface="+mj-ea"/>
              </a:rPr>
              <a:t>＞年代別の写真</a:t>
            </a:r>
            <a:endParaRPr kumimoji="1" lang="en-US" altLang="ja-JP" sz="1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kumimoji="1" lang="en-US" altLang="ja-JP" sz="1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kumimoji="1" lang="ja-JP" altLang="en-US" sz="1800" b="1" dirty="0">
                <a:solidFill>
                  <a:srgbClr val="FF0000"/>
                </a:solidFill>
                <a:latin typeface="+mj-ea"/>
                <a:ea typeface="+mj-ea"/>
              </a:rPr>
              <a:t>全国最新写真</a:t>
            </a:r>
            <a:endParaRPr lang="en-US" altLang="ja-JP" sz="1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ja-JP" sz="1800" b="1" dirty="0">
                <a:solidFill>
                  <a:srgbClr val="FF0000"/>
                </a:solidFill>
                <a:latin typeface="+mj-ea"/>
                <a:ea typeface="+mj-ea"/>
              </a:rPr>
              <a:t>1974</a:t>
            </a:r>
            <a:r>
              <a:rPr lang="ja-JP" altLang="en-US" sz="1800" b="1" dirty="0">
                <a:solidFill>
                  <a:srgbClr val="FF0000"/>
                </a:solidFill>
                <a:latin typeface="+mj-ea"/>
                <a:ea typeface="+mj-ea"/>
              </a:rPr>
              <a:t>～</a:t>
            </a:r>
            <a:r>
              <a:rPr lang="en-US" altLang="ja-JP" sz="1800" b="1" dirty="0">
                <a:solidFill>
                  <a:srgbClr val="FF0000"/>
                </a:solidFill>
                <a:latin typeface="+mj-ea"/>
                <a:ea typeface="+mj-ea"/>
              </a:rPr>
              <a:t>1978</a:t>
            </a:r>
          </a:p>
          <a:p>
            <a:r>
              <a:rPr kumimoji="1" lang="ja-JP" altLang="en-US" sz="1800" b="1" dirty="0">
                <a:solidFill>
                  <a:srgbClr val="FF0000"/>
                </a:solidFill>
                <a:latin typeface="+mj-ea"/>
                <a:ea typeface="+mj-ea"/>
              </a:rPr>
              <a:t>　　　　　　　を読み込む</a:t>
            </a:r>
            <a:endParaRPr kumimoji="1" lang="en-US" altLang="ja-JP" sz="1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kumimoji="1" lang="ja-JP" altLang="en-US" sz="1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637647" y="2145270"/>
            <a:ext cx="33382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800" b="1">
                <a:solidFill>
                  <a:srgbClr val="FF0000"/>
                </a:solidFill>
                <a:latin typeface="+mj-ea"/>
                <a:ea typeface="+mj-ea"/>
              </a:rPr>
              <a:t>▲</a:t>
            </a:r>
            <a:r>
              <a:rPr kumimoji="1" lang="ja-CN" altLang="en-US" sz="1800" b="1" dirty="0">
                <a:solidFill>
                  <a:srgbClr val="FF0000"/>
                </a:solidFill>
                <a:latin typeface="+mj-ea"/>
                <a:ea typeface="+mj-ea"/>
              </a:rPr>
              <a:t>▼で</a:t>
            </a:r>
            <a:r>
              <a:rPr kumimoji="1" lang="ja-JP" altLang="en-US" sz="1800" b="1">
                <a:solidFill>
                  <a:srgbClr val="FF0000"/>
                </a:solidFill>
                <a:latin typeface="+mj-ea"/>
                <a:ea typeface="+mj-ea"/>
              </a:rPr>
              <a:t>上下にレイヤを移動</a:t>
            </a:r>
            <a:r>
              <a:rPr kumimoji="1" lang="ja-JP" altLang="en-US" sz="1800" b="1" dirty="0">
                <a:solidFill>
                  <a:srgbClr val="FF0000"/>
                </a:solidFill>
                <a:latin typeface="+mj-ea"/>
                <a:ea typeface="+mj-ea"/>
              </a:rPr>
              <a:t>可能</a:t>
            </a:r>
          </a:p>
        </p:txBody>
      </p:sp>
      <p:pic>
        <p:nvPicPr>
          <p:cNvPr id="10242" name="Picture 2" descr="「レイヤ 構造」の画像検索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147" y="2591528"/>
            <a:ext cx="3441927" cy="121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959641-AC50-0944-A6D4-8872951C8625}"/>
              </a:ext>
            </a:extLst>
          </p:cNvPr>
          <p:cNvSpPr/>
          <p:nvPr/>
        </p:nvSpPr>
        <p:spPr>
          <a:xfrm>
            <a:off x="1509163" y="2064373"/>
            <a:ext cx="3969304" cy="4175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73EB610-7D1B-FE46-9EBF-9FA928DCCFC3}"/>
              </a:ext>
            </a:extLst>
          </p:cNvPr>
          <p:cNvSpPr/>
          <p:nvPr/>
        </p:nvSpPr>
        <p:spPr>
          <a:xfrm>
            <a:off x="1509163" y="3964425"/>
            <a:ext cx="3969304" cy="4175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404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1514EC-87B9-454D-9159-2681E6AC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594" y="95001"/>
            <a:ext cx="8030820" cy="523701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E533B47-FEFC-4A42-9D42-D034700D57F2}"/>
              </a:ext>
            </a:extLst>
          </p:cNvPr>
          <p:cNvSpPr/>
          <p:nvPr/>
        </p:nvSpPr>
        <p:spPr>
          <a:xfrm>
            <a:off x="7517084" y="130626"/>
            <a:ext cx="558140" cy="2968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3FD55CC-C9D6-C447-93EB-4F86EA331D0F}"/>
              </a:ext>
            </a:extLst>
          </p:cNvPr>
          <p:cNvCxnSpPr>
            <a:stCxn id="4" idx="2"/>
          </p:cNvCxnSpPr>
          <p:nvPr/>
        </p:nvCxnSpPr>
        <p:spPr>
          <a:xfrm>
            <a:off x="7796154" y="427509"/>
            <a:ext cx="480947" cy="1068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131567-A116-7148-8662-0A4516C2ED9B}"/>
              </a:ext>
            </a:extLst>
          </p:cNvPr>
          <p:cNvSpPr txBox="1"/>
          <p:nvPr/>
        </p:nvSpPr>
        <p:spPr>
          <a:xfrm>
            <a:off x="130628" y="5450722"/>
            <a:ext cx="4589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latin typeface="+mj-ea"/>
                <a:ea typeface="+mj-ea"/>
              </a:rPr>
              <a:t>ツールをクリックすると機能を呼び出すことができる</a:t>
            </a:r>
            <a:endParaRPr kumimoji="1" lang="ja-JP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7850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A849E9-E883-C046-AE3E-08268BF15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48" y="602152"/>
            <a:ext cx="6598206" cy="446823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753" y="118028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ja-JP" altLang="en-US">
                <a:latin typeface="+mj-ea"/>
              </a:rPr>
              <a:t>計測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E17D960-5B80-3D41-9D6C-CC94062A50B9}"/>
              </a:ext>
            </a:extLst>
          </p:cNvPr>
          <p:cNvSpPr/>
          <p:nvPr/>
        </p:nvSpPr>
        <p:spPr>
          <a:xfrm>
            <a:off x="5807034" y="1151906"/>
            <a:ext cx="1745672" cy="150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359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F068A53-E3DC-6D4A-9935-42B8682FF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49" y="730756"/>
            <a:ext cx="6308606" cy="429398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>
                <a:latin typeface="+mj-ea"/>
              </a:rPr>
              <a:t>断面図</a:t>
            </a:r>
            <a:endParaRPr kumimoji="1" lang="ja-JP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7910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>
                <a:latin typeface="+mj-ea"/>
              </a:rPr>
              <a:t>並べて比較</a:t>
            </a:r>
            <a:endParaRPr kumimoji="1" lang="ja-JP" altLang="en-US" dirty="0">
              <a:latin typeface="+mj-ea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6999CD5-85FC-474C-AB88-F9A78E5C1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15" y="768550"/>
            <a:ext cx="7367370" cy="49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7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>
                <a:latin typeface="+mj-ea"/>
              </a:rPr>
              <a:t>重ねて比較</a:t>
            </a:r>
            <a:endParaRPr kumimoji="1" lang="ja-JP" altLang="en-US" dirty="0">
              <a:latin typeface="+mj-ea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1D7E22B-0DFF-F64D-A3A9-37B78056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69" y="806790"/>
            <a:ext cx="7033050" cy="475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3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>
                <a:latin typeface="+mj-ea"/>
              </a:rPr>
              <a:t>3D</a:t>
            </a:r>
            <a:r>
              <a:rPr lang="ja-JP" altLang="en-US" dirty="0">
                <a:latin typeface="+mj-ea"/>
              </a:rPr>
              <a:t>表示</a:t>
            </a:r>
            <a:endParaRPr kumimoji="1" lang="ja-JP" altLang="en-US" dirty="0">
              <a:latin typeface="+mj-ea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AB75689-95FE-5941-B4AE-7AB2CBF37D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" y="1075369"/>
            <a:ext cx="4408031" cy="333334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000BE5-BDFD-4743-BB88-60B97FB74B70}"/>
              </a:ext>
            </a:extLst>
          </p:cNvPr>
          <p:cNvSpPr/>
          <p:nvPr/>
        </p:nvSpPr>
        <p:spPr>
          <a:xfrm>
            <a:off x="641268" y="2101932"/>
            <a:ext cx="1199408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E3CA7D5-5879-114B-B8AF-7BBC63CF7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21" y="1075369"/>
            <a:ext cx="4378771" cy="296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90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0BDE92-844A-6947-AEDB-84C7F4A3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>
                <a:latin typeface="+mj-ea"/>
              </a:rPr>
              <a:t>Globe</a:t>
            </a:r>
            <a:endParaRPr kumimoji="1" lang="ja-JP" altLang="en-US">
              <a:latin typeface="+mj-ea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5C1448D-C930-BD4B-8ED4-2122D8A4B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10" y="663045"/>
            <a:ext cx="7284496" cy="491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25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  <a:latin typeface="+mj-ea"/>
              </a:rPr>
              <a:t>作図する（ポイント）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A24FB1F-1BCB-C74E-980E-247C5D174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841" y="663045"/>
            <a:ext cx="7018318" cy="5008855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FE8567C-CF6B-884B-89BC-F92F60B343E2}"/>
              </a:ext>
            </a:extLst>
          </p:cNvPr>
          <p:cNvSpPr txBox="1"/>
          <p:nvPr/>
        </p:nvSpPr>
        <p:spPr>
          <a:xfrm>
            <a:off x="5372100" y="123189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5F1886E-1F6F-D64C-AD11-9CC855563179}"/>
              </a:ext>
            </a:extLst>
          </p:cNvPr>
          <p:cNvSpPr txBox="1"/>
          <p:nvPr/>
        </p:nvSpPr>
        <p:spPr>
          <a:xfrm>
            <a:off x="4927600" y="435609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1AF0266-028B-6641-A76E-B3DB93DEB3E2}"/>
              </a:ext>
            </a:extLst>
          </p:cNvPr>
          <p:cNvSpPr txBox="1"/>
          <p:nvPr/>
        </p:nvSpPr>
        <p:spPr>
          <a:xfrm>
            <a:off x="4013200" y="521969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>
                <a:solidFill>
                  <a:srgbClr val="FF0000"/>
                </a:solidFill>
              </a:rPr>
              <a:t>④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DFE13F0-D886-4A42-85A8-98E6287CAAB2}"/>
              </a:ext>
            </a:extLst>
          </p:cNvPr>
          <p:cNvSpPr txBox="1"/>
          <p:nvPr/>
        </p:nvSpPr>
        <p:spPr>
          <a:xfrm>
            <a:off x="6121400" y="179069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>
                <a:solidFill>
                  <a:srgbClr val="FF0000"/>
                </a:solidFill>
              </a:rPr>
              <a:t>⑤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9E367A-9CB1-EE49-8D14-7DC34B60D9F2}"/>
              </a:ext>
            </a:extLst>
          </p:cNvPr>
          <p:cNvSpPr txBox="1"/>
          <p:nvPr/>
        </p:nvSpPr>
        <p:spPr>
          <a:xfrm>
            <a:off x="4394200" y="3327399"/>
            <a:ext cx="39145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596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  <a:latin typeface="+mj-ea"/>
              </a:rPr>
              <a:t>地理院地図とは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47313" y="1202426"/>
            <a:ext cx="824937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atin typeface="+mj-ea"/>
                <a:ea typeface="+mj-ea"/>
              </a:rPr>
              <a:t>・国土地理院の地図、空中写真を閲覧できるサービス</a:t>
            </a:r>
            <a:endParaRPr kumimoji="1" lang="en-US" altLang="ja-JP" sz="2800" b="1" dirty="0">
              <a:latin typeface="+mj-ea"/>
              <a:ea typeface="+mj-ea"/>
            </a:endParaRPr>
          </a:p>
          <a:p>
            <a:endParaRPr lang="en-US" altLang="ja-JP" sz="2800" b="1" dirty="0">
              <a:latin typeface="+mj-ea"/>
              <a:ea typeface="+mj-ea"/>
            </a:endParaRPr>
          </a:p>
          <a:p>
            <a:r>
              <a:rPr kumimoji="1" lang="ja-JP" altLang="en-US" sz="2800" b="1" dirty="0">
                <a:latin typeface="+mj-ea"/>
                <a:ea typeface="+mj-ea"/>
              </a:rPr>
              <a:t>・基準点や土地条件図などの情報が公開されている</a:t>
            </a:r>
            <a:endParaRPr kumimoji="1" lang="en-US" altLang="ja-JP" sz="2800" b="1" dirty="0">
              <a:latin typeface="+mj-ea"/>
              <a:ea typeface="+mj-ea"/>
            </a:endParaRPr>
          </a:p>
          <a:p>
            <a:endParaRPr lang="en-US" altLang="ja-JP" sz="2800" b="1" dirty="0">
              <a:latin typeface="+mj-ea"/>
              <a:ea typeface="+mj-ea"/>
            </a:endParaRPr>
          </a:p>
          <a:p>
            <a:r>
              <a:rPr lang="ja-JP" altLang="en-US" sz="2800" b="1" dirty="0">
                <a:latin typeface="+mj-ea"/>
                <a:ea typeface="+mj-ea"/>
              </a:rPr>
              <a:t>・災害に関する情報の更新が早い</a:t>
            </a:r>
            <a:endParaRPr lang="en-US" altLang="ja-JP" sz="2800" b="1" dirty="0">
              <a:latin typeface="+mj-ea"/>
              <a:ea typeface="+mj-ea"/>
            </a:endParaRPr>
          </a:p>
          <a:p>
            <a:endParaRPr lang="en-US" altLang="ja-JP" sz="2800" b="1" dirty="0">
              <a:latin typeface="+mj-ea"/>
              <a:ea typeface="+mj-ea"/>
            </a:endParaRPr>
          </a:p>
          <a:p>
            <a:r>
              <a:rPr lang="ja-JP" altLang="en-US" sz="2800" b="1" dirty="0">
                <a:latin typeface="+mj-ea"/>
                <a:ea typeface="+mj-ea"/>
              </a:rPr>
              <a:t>・様々な地図、空中写真をタイルで配信している</a:t>
            </a:r>
            <a:endParaRPr lang="en-US" altLang="ja-JP" sz="2800" b="1" dirty="0">
              <a:latin typeface="+mj-ea"/>
              <a:ea typeface="+mj-ea"/>
            </a:endParaRPr>
          </a:p>
          <a:p>
            <a:endParaRPr kumimoji="1" lang="en-US" altLang="ja-JP" sz="2800" b="1" dirty="0">
              <a:latin typeface="+mj-ea"/>
              <a:ea typeface="+mj-ea"/>
            </a:endParaRPr>
          </a:p>
          <a:p>
            <a:r>
              <a:rPr lang="ja-JP" altLang="en-US" sz="2800" b="1" dirty="0">
                <a:latin typeface="+mj-ea"/>
                <a:ea typeface="+mj-ea"/>
              </a:rPr>
              <a:t>・</a:t>
            </a:r>
            <a:r>
              <a:rPr lang="en-US" altLang="ja-JP" sz="2800" b="1" dirty="0">
                <a:latin typeface="+mj-ea"/>
                <a:ea typeface="+mj-ea"/>
              </a:rPr>
              <a:t>GitHub</a:t>
            </a:r>
            <a:r>
              <a:rPr lang="ja-JP" altLang="en-US" sz="2800" b="1" dirty="0">
                <a:latin typeface="+mj-ea"/>
                <a:ea typeface="+mj-ea"/>
              </a:rPr>
              <a:t>でソースコードが公開されている</a:t>
            </a:r>
            <a:endParaRPr kumimoji="1" lang="ja-JP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04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  <a:latin typeface="+mj-ea"/>
              </a:rPr>
              <a:t>作図する（ライン）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15F164A-1631-3141-8CEB-2100760F0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" y="663045"/>
            <a:ext cx="7748264" cy="489570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EF7D169-08AD-F24A-8840-63AFD8849389}"/>
              </a:ext>
            </a:extLst>
          </p:cNvPr>
          <p:cNvSpPr txBox="1"/>
          <p:nvPr/>
        </p:nvSpPr>
        <p:spPr>
          <a:xfrm>
            <a:off x="6934200" y="9991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EF52575-04C0-4F46-BEA4-0468772336C8}"/>
              </a:ext>
            </a:extLst>
          </p:cNvPr>
          <p:cNvSpPr txBox="1"/>
          <p:nvPr/>
        </p:nvSpPr>
        <p:spPr>
          <a:xfrm>
            <a:off x="2768600" y="2002422"/>
            <a:ext cx="39145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A9B15F7-AD8D-AF41-9547-7CDCC232DBCE}"/>
              </a:ext>
            </a:extLst>
          </p:cNvPr>
          <p:cNvSpPr txBox="1"/>
          <p:nvPr/>
        </p:nvSpPr>
        <p:spPr>
          <a:xfrm>
            <a:off x="6731000" y="34756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80A176B-7CCC-DE42-B672-3680172ACD71}"/>
              </a:ext>
            </a:extLst>
          </p:cNvPr>
          <p:cNvSpPr txBox="1"/>
          <p:nvPr/>
        </p:nvSpPr>
        <p:spPr>
          <a:xfrm>
            <a:off x="7620000" y="40217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④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256D48-826D-854E-B2DA-3D3CBF100123}"/>
              </a:ext>
            </a:extLst>
          </p:cNvPr>
          <p:cNvSpPr txBox="1"/>
          <p:nvPr/>
        </p:nvSpPr>
        <p:spPr>
          <a:xfrm>
            <a:off x="6502400" y="50250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⑤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15FD239-9ACA-4D45-831C-B8B3B4B143F6}"/>
              </a:ext>
            </a:extLst>
          </p:cNvPr>
          <p:cNvSpPr txBox="1"/>
          <p:nvPr/>
        </p:nvSpPr>
        <p:spPr>
          <a:xfrm>
            <a:off x="6794500" y="18500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⑥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98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  <a:latin typeface="+mj-ea"/>
              </a:rPr>
              <a:t>作図する（ポリゴン）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B914BDB-525A-F641-8CBE-35B589438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73" y="733231"/>
            <a:ext cx="7416128" cy="467696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2CBC3D0-1EC0-074D-910F-EC59C0AB2047}"/>
              </a:ext>
            </a:extLst>
          </p:cNvPr>
          <p:cNvSpPr/>
          <p:nvPr/>
        </p:nvSpPr>
        <p:spPr>
          <a:xfrm>
            <a:off x="6921500" y="1333500"/>
            <a:ext cx="228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7820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  <a:latin typeface="+mj-ea"/>
              </a:rPr>
              <a:t>データを保存する</a:t>
            </a:r>
            <a:endParaRPr kumimoji="1" lang="ja-JP" altLang="en-US" sz="3200" b="1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8A41CF0-2057-9846-BD68-25F86DBDD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999" y="1244600"/>
            <a:ext cx="4930351" cy="36322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328D651-5087-C343-B08E-1142CB89BC50}"/>
              </a:ext>
            </a:extLst>
          </p:cNvPr>
          <p:cNvSpPr/>
          <p:nvPr/>
        </p:nvSpPr>
        <p:spPr>
          <a:xfrm>
            <a:off x="2667000" y="1562100"/>
            <a:ext cx="203200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C39FFC-9565-4641-BF7F-1B2A0498A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07" y="1244600"/>
            <a:ext cx="3952394" cy="3632200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C470B81-5232-C64F-B9B6-CF6BB417144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870200" y="1663700"/>
            <a:ext cx="23749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5782092-6E44-CF41-BC86-4D8B6856A369}"/>
              </a:ext>
            </a:extLst>
          </p:cNvPr>
          <p:cNvSpPr/>
          <p:nvPr/>
        </p:nvSpPr>
        <p:spPr>
          <a:xfrm>
            <a:off x="5499100" y="4495800"/>
            <a:ext cx="1587500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084F064-2AF2-D14C-8FE1-CC9F3F41479E}"/>
              </a:ext>
            </a:extLst>
          </p:cNvPr>
          <p:cNvSpPr/>
          <p:nvPr/>
        </p:nvSpPr>
        <p:spPr>
          <a:xfrm>
            <a:off x="6070600" y="1955800"/>
            <a:ext cx="1587500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3025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>
                <a:solidFill>
                  <a:srgbClr val="0070C0"/>
                </a:solidFill>
                <a:latin typeface="+mj-ea"/>
              </a:rPr>
              <a:t>印刷</a:t>
            </a:r>
            <a:endParaRPr kumimoji="1" lang="ja-JP" altLang="en-US" sz="3200" b="1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65C84C9-AC09-264A-ABE8-A97A21DC1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53" y="1155185"/>
            <a:ext cx="5310197" cy="366947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6960D9E-9901-F644-B711-2E6FC10B3E81}"/>
              </a:ext>
            </a:extLst>
          </p:cNvPr>
          <p:cNvSpPr/>
          <p:nvPr/>
        </p:nvSpPr>
        <p:spPr>
          <a:xfrm>
            <a:off x="1045028" y="1155185"/>
            <a:ext cx="795647" cy="439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3ACC5A8-FB6C-0E45-82D0-348E78598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559" y="556803"/>
            <a:ext cx="6887688" cy="5000506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1D9A436-5F4E-384F-A03F-D309CEC664C4}"/>
              </a:ext>
            </a:extLst>
          </p:cNvPr>
          <p:cNvCxnSpPr/>
          <p:nvPr/>
        </p:nvCxnSpPr>
        <p:spPr>
          <a:xfrm>
            <a:off x="1496291" y="1594573"/>
            <a:ext cx="914400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FAB12E6-F28E-EF4D-8921-F0A5C8DDF4E7}"/>
              </a:ext>
            </a:extLst>
          </p:cNvPr>
          <p:cNvSpPr txBox="1"/>
          <p:nvPr/>
        </p:nvSpPr>
        <p:spPr>
          <a:xfrm>
            <a:off x="3633849" y="52153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CC0035D-C3FD-F14E-801D-5A0EB725CA47}"/>
              </a:ext>
            </a:extLst>
          </p:cNvPr>
          <p:cNvSpPr txBox="1"/>
          <p:nvPr/>
        </p:nvSpPr>
        <p:spPr>
          <a:xfrm>
            <a:off x="5415147" y="105592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A55AA89-8395-E745-AE02-9B93122CEC98}"/>
              </a:ext>
            </a:extLst>
          </p:cNvPr>
          <p:cNvSpPr txBox="1"/>
          <p:nvPr/>
        </p:nvSpPr>
        <p:spPr>
          <a:xfrm>
            <a:off x="5272643" y="52153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693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  <a:latin typeface="+mj-ea"/>
              </a:rPr>
              <a:t>データを表示する</a:t>
            </a:r>
            <a:endParaRPr kumimoji="1" lang="ja-JP" altLang="en-US" sz="3200" b="1" dirty="0">
              <a:solidFill>
                <a:srgbClr val="0070C0"/>
              </a:solidFill>
              <a:latin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793977" y="528731"/>
            <a:ext cx="7556045" cy="4678993"/>
            <a:chOff x="499384" y="371978"/>
            <a:chExt cx="8644616" cy="5138529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600" y="371978"/>
              <a:ext cx="3454400" cy="2361465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388277"/>
              <a:ext cx="2545897" cy="1163001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84" y="3331543"/>
              <a:ext cx="3875313" cy="1769726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588" y="2867132"/>
              <a:ext cx="3438537" cy="2643375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9384" y="881453"/>
              <a:ext cx="3869416" cy="1815748"/>
            </a:xfrm>
            <a:prstGeom prst="rect">
              <a:avLst/>
            </a:prstGeom>
          </p:spPr>
        </p:pic>
        <p:sp>
          <p:nvSpPr>
            <p:cNvPr id="12" name="正方形/長方形 11"/>
            <p:cNvSpPr/>
            <p:nvPr/>
          </p:nvSpPr>
          <p:spPr>
            <a:xfrm>
              <a:off x="499384" y="2235200"/>
              <a:ext cx="458559" cy="4620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矢印コネクタ 12"/>
            <p:cNvCxnSpPr>
              <a:stCxn id="12" idx="3"/>
            </p:cNvCxnSpPr>
            <p:nvPr/>
          </p:nvCxnSpPr>
          <p:spPr>
            <a:xfrm flipV="1">
              <a:off x="957943" y="2365829"/>
              <a:ext cx="3947886" cy="1003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正方形/長方形 13"/>
            <p:cNvSpPr/>
            <p:nvPr/>
          </p:nvSpPr>
          <p:spPr>
            <a:xfrm>
              <a:off x="6589486" y="2118305"/>
              <a:ext cx="377371" cy="1459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966857" y="2235200"/>
              <a:ext cx="1494518" cy="1808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正方形/長方形 15"/>
            <p:cNvSpPr/>
            <p:nvPr/>
          </p:nvSpPr>
          <p:spPr>
            <a:xfrm>
              <a:off x="8472261" y="2416015"/>
              <a:ext cx="628196" cy="1883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直線矢印コネクタ 16"/>
            <p:cNvCxnSpPr>
              <a:stCxn id="16" idx="1"/>
            </p:cNvCxnSpPr>
            <p:nvPr/>
          </p:nvCxnSpPr>
          <p:spPr>
            <a:xfrm flipH="1" flipV="1">
              <a:off x="6081486" y="2430057"/>
              <a:ext cx="2390775" cy="801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正方形/長方形 17"/>
            <p:cNvSpPr/>
            <p:nvPr/>
          </p:nvSpPr>
          <p:spPr>
            <a:xfrm>
              <a:off x="2618649" y="4788934"/>
              <a:ext cx="589008" cy="2184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9" name="直線矢印コネクタ 18"/>
            <p:cNvCxnSpPr/>
            <p:nvPr/>
          </p:nvCxnSpPr>
          <p:spPr>
            <a:xfrm flipV="1">
              <a:off x="3207657" y="4412322"/>
              <a:ext cx="2481943" cy="4470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 flipH="1">
              <a:off x="4326619" y="2440329"/>
              <a:ext cx="1558925" cy="8361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テキスト ボックス 20"/>
          <p:cNvSpPr txBox="1"/>
          <p:nvPr/>
        </p:nvSpPr>
        <p:spPr>
          <a:xfrm>
            <a:off x="3555022" y="5376446"/>
            <a:ext cx="2033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QGIS</a:t>
            </a:r>
            <a:r>
              <a:rPr kumimoji="1" lang="ja-JP" altLang="en-US" sz="1600" b="1" dirty="0"/>
              <a:t>で</a:t>
            </a:r>
            <a:r>
              <a:rPr kumimoji="1" lang="en-US" altLang="ja-JP" sz="1600" b="1" dirty="0" err="1"/>
              <a:t>geojson</a:t>
            </a:r>
            <a:r>
              <a:rPr kumimoji="1" lang="ja-JP" altLang="en-US" sz="1600" b="1" dirty="0"/>
              <a:t>を表示</a:t>
            </a:r>
          </a:p>
        </p:txBody>
      </p:sp>
    </p:spTree>
    <p:extLst>
      <p:ext uri="{BB962C8B-B14F-4D97-AF65-F5344CB8AC3E}">
        <p14:creationId xmlns:p14="http://schemas.microsoft.com/office/powerpoint/2010/main" val="257473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  <a:latin typeface="+mj-ea"/>
              </a:rPr>
              <a:t>地理院地図を開く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123636" y="5246800"/>
            <a:ext cx="4896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latin typeface="+mj-ea"/>
                <a:ea typeface="+mj-ea"/>
                <a:hlinkClick r:id="rId2"/>
              </a:rPr>
              <a:t>http://maps.gsi.go.jp</a:t>
            </a:r>
            <a:r>
              <a:rPr lang="ja-JP" altLang="en-US" sz="1600" b="1" dirty="0">
                <a:latin typeface="+mj-ea"/>
                <a:ea typeface="+mj-ea"/>
              </a:rPr>
              <a:t>　にアクセスし、地理院地図を開く</a:t>
            </a:r>
            <a:endParaRPr lang="en-US" altLang="ja-JP" sz="1600" b="1" dirty="0">
              <a:latin typeface="+mj-ea"/>
              <a:ea typeface="+mj-ea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BDBFB56-EF91-4848-9812-9CF41AFB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14" y="867306"/>
            <a:ext cx="7020361" cy="43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6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>
            <a:extLst>
              <a:ext uri="{FF2B5EF4-FFF2-40B4-BE49-F238E27FC236}">
                <a16:creationId xmlns:a16="http://schemas.microsoft.com/office/drawing/2014/main" id="{D1B13852-C63F-5243-8ED3-E82BE685A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24" y="1359454"/>
            <a:ext cx="5317485" cy="3317193"/>
          </a:xfrm>
          <a:prstGeom prst="rect">
            <a:avLst/>
          </a:prstGeom>
        </p:spPr>
      </p:pic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65163" y="154881"/>
            <a:ext cx="7886700" cy="505354"/>
          </a:xfrm>
        </p:spPr>
        <p:txBody>
          <a:bodyPr>
            <a:noAutofit/>
          </a:bodyPr>
          <a:lstStyle/>
          <a:p>
            <a:pPr algn="ctr"/>
            <a:r>
              <a:rPr lang="ja-JP" altLang="en-US" sz="3200" b="1" dirty="0">
                <a:solidFill>
                  <a:srgbClr val="0070C0"/>
                </a:solidFill>
                <a:latin typeface="+mj-ea"/>
              </a:rPr>
              <a:t>地理院地図の基本機能</a:t>
            </a:r>
            <a:endParaRPr kumimoji="1" lang="ja-JP" altLang="en-US" sz="3200" b="1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62638" y="5218998"/>
            <a:ext cx="62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>
                <a:latin typeface="+mj-ea"/>
                <a:ea typeface="+mj-ea"/>
              </a:rPr>
              <a:t>地図が表示され、マウス操作で自由に拡大縮小、移動できる</a:t>
            </a:r>
            <a:endParaRPr kumimoji="1" lang="ja-JP" altLang="en-US" sz="1800" b="1" dirty="0">
              <a:latin typeface="+mj-ea"/>
              <a:ea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9968" y="858678"/>
            <a:ext cx="1976823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>
                <a:latin typeface="+mj-ea"/>
                <a:ea typeface="+mj-ea"/>
              </a:rPr>
              <a:t>①レイヤの選択</a:t>
            </a:r>
            <a:endParaRPr kumimoji="1" lang="ja-JP" altLang="en-US" sz="2000" b="1" dirty="0">
              <a:latin typeface="+mj-ea"/>
              <a:ea typeface="+mj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288502" y="858682"/>
            <a:ext cx="95891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>
                <a:latin typeface="+mj-ea"/>
                <a:ea typeface="+mj-ea"/>
              </a:rPr>
              <a:t>③機能</a:t>
            </a:r>
            <a:endParaRPr lang="en-US" altLang="ja-JP" sz="2000" b="1" dirty="0">
              <a:latin typeface="+mj-ea"/>
              <a:ea typeface="+mj-ea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870971" y="2873859"/>
            <a:ext cx="147508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latin typeface="+mj-ea"/>
                <a:ea typeface="+mj-ea"/>
              </a:rPr>
              <a:t>地図の表示</a:t>
            </a:r>
            <a:endParaRPr kumimoji="1" lang="ja-JP" altLang="en-US" sz="2000" b="1" dirty="0">
              <a:latin typeface="+mj-ea"/>
              <a:ea typeface="+mj-ea"/>
            </a:endParaRPr>
          </a:p>
        </p:txBody>
      </p:sp>
      <p:cxnSp>
        <p:nvCxnSpPr>
          <p:cNvPr id="16" name="直線コネクタ 15"/>
          <p:cNvCxnSpPr>
            <a:cxnSpLocks/>
            <a:endCxn id="12" idx="2"/>
          </p:cNvCxnSpPr>
          <p:nvPr/>
        </p:nvCxnSpPr>
        <p:spPr>
          <a:xfrm flipH="1" flipV="1">
            <a:off x="1008380" y="1258788"/>
            <a:ext cx="920146" cy="435132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>
            <a:cxnSpLocks/>
            <a:stCxn id="29" idx="3"/>
          </p:cNvCxnSpPr>
          <p:nvPr/>
        </p:nvCxnSpPr>
        <p:spPr>
          <a:xfrm flipV="1">
            <a:off x="1753235" y="1555670"/>
            <a:ext cx="2117737" cy="168671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cxnSpLocks/>
            <a:endCxn id="17" idx="1"/>
          </p:cNvCxnSpPr>
          <p:nvPr/>
        </p:nvCxnSpPr>
        <p:spPr>
          <a:xfrm flipV="1">
            <a:off x="6756943" y="4453846"/>
            <a:ext cx="531558" cy="200055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7288502" y="2888437"/>
            <a:ext cx="173316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latin typeface="+mj-ea"/>
                <a:ea typeface="+mj-ea"/>
              </a:rPr>
              <a:t>②地図の移動</a:t>
            </a:r>
            <a:endParaRPr lang="en-US" altLang="ja-JP" sz="2000" b="1" dirty="0">
              <a:latin typeface="+mj-ea"/>
              <a:ea typeface="+mj-ea"/>
            </a:endParaRPr>
          </a:p>
        </p:txBody>
      </p:sp>
      <p:cxnSp>
        <p:nvCxnSpPr>
          <p:cNvPr id="13" name="直線コネクタ 12"/>
          <p:cNvCxnSpPr>
            <a:cxnSpLocks/>
            <a:stCxn id="26" idx="1"/>
          </p:cNvCxnSpPr>
          <p:nvPr/>
        </p:nvCxnSpPr>
        <p:spPr>
          <a:xfrm flipH="1">
            <a:off x="6225385" y="3088492"/>
            <a:ext cx="1063117" cy="219373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7288501" y="4253791"/>
            <a:ext cx="173316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latin typeface="+mj-ea"/>
                <a:ea typeface="+mj-ea"/>
              </a:rPr>
              <a:t>④地点の情報</a:t>
            </a:r>
            <a:endParaRPr lang="en-US" altLang="ja-JP" sz="2000" b="1" dirty="0">
              <a:latin typeface="+mj-ea"/>
              <a:ea typeface="+mj-ea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FC7BA7A-46A4-7249-B308-0A2ECF60162F}"/>
              </a:ext>
            </a:extLst>
          </p:cNvPr>
          <p:cNvSpPr/>
          <p:nvPr/>
        </p:nvSpPr>
        <p:spPr>
          <a:xfrm>
            <a:off x="5058888" y="1359454"/>
            <a:ext cx="1650670" cy="196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64C7EA8-856D-4F49-A8C3-31072F7C936B}"/>
              </a:ext>
            </a:extLst>
          </p:cNvPr>
          <p:cNvSpPr txBox="1"/>
          <p:nvPr/>
        </p:nvSpPr>
        <p:spPr>
          <a:xfrm>
            <a:off x="18465" y="2888437"/>
            <a:ext cx="173477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latin typeface="+mj-ea"/>
                <a:ea typeface="+mj-ea"/>
              </a:rPr>
              <a:t>②地図</a:t>
            </a:r>
            <a:r>
              <a:rPr lang="ja-JP" altLang="en-US" sz="2000" b="1">
                <a:latin typeface="+mj-ea"/>
                <a:ea typeface="+mj-ea"/>
              </a:rPr>
              <a:t>の移動</a:t>
            </a:r>
            <a:endParaRPr lang="en-US" altLang="ja-JP" sz="2000" b="1" dirty="0">
              <a:latin typeface="+mj-ea"/>
              <a:ea typeface="+mj-ea"/>
            </a:endParaRPr>
          </a:p>
          <a:p>
            <a:r>
              <a:rPr lang="ja-JP" altLang="en-US" sz="2000" b="1">
                <a:latin typeface="+mj-ea"/>
                <a:ea typeface="+mj-ea"/>
              </a:rPr>
              <a:t>（地点の検索）</a:t>
            </a:r>
            <a:endParaRPr lang="en-US" altLang="ja-JP" sz="2000" b="1" dirty="0">
              <a:latin typeface="+mj-ea"/>
              <a:ea typeface="+mj-ea"/>
            </a:endParaRP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07A848D-BD6C-3A44-A572-33AD4176F015}"/>
              </a:ext>
            </a:extLst>
          </p:cNvPr>
          <p:cNvCxnSpPr>
            <a:cxnSpLocks/>
            <a:stCxn id="14" idx="1"/>
            <a:endCxn id="23" idx="3"/>
          </p:cNvCxnSpPr>
          <p:nvPr/>
        </p:nvCxnSpPr>
        <p:spPr>
          <a:xfrm flipH="1">
            <a:off x="6709558" y="1058737"/>
            <a:ext cx="578944" cy="398824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203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>
                <a:latin typeface="+mj-ea"/>
              </a:rPr>
              <a:t>地理院地図</a:t>
            </a:r>
            <a:r>
              <a:rPr kumimoji="1" lang="ja-JP" altLang="en-US">
                <a:latin typeface="+mj-ea"/>
              </a:rPr>
              <a:t>の活用の練習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2CC07D-4DFF-3C44-9CE2-6853AD4CF39A}"/>
              </a:ext>
            </a:extLst>
          </p:cNvPr>
          <p:cNvSpPr txBox="1"/>
          <p:nvPr/>
        </p:nvSpPr>
        <p:spPr>
          <a:xfrm>
            <a:off x="946754" y="1473305"/>
            <a:ext cx="743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latin typeface="+mj-ea"/>
                <a:ea typeface="+mj-ea"/>
              </a:rPr>
              <a:t>①</a:t>
            </a:r>
            <a:r>
              <a:rPr kumimoji="1" lang="ja-JP" altLang="en-US" sz="4800" dirty="0">
                <a:latin typeface="+mj-ea"/>
                <a:ea typeface="+mj-ea"/>
              </a:rPr>
              <a:t>　</a:t>
            </a:r>
            <a:r>
              <a:rPr lang="ja-JP" altLang="en-US" sz="4800" dirty="0">
                <a:latin typeface="+mj-ea"/>
                <a:ea typeface="+mj-ea"/>
              </a:rPr>
              <a:t>表示画面（地図）の移動</a:t>
            </a:r>
            <a:endParaRPr kumimoji="1" lang="en-US" altLang="ja-JP" sz="4800" dirty="0">
              <a:latin typeface="+mj-ea"/>
              <a:ea typeface="+mj-ea"/>
            </a:endParaRPr>
          </a:p>
          <a:p>
            <a:r>
              <a:rPr lang="ja-JP" altLang="en-US" sz="4800" dirty="0">
                <a:latin typeface="+mj-ea"/>
                <a:ea typeface="+mj-ea"/>
              </a:rPr>
              <a:t>②　</a:t>
            </a:r>
            <a:r>
              <a:rPr kumimoji="1" lang="ja-JP" altLang="en-US" sz="4800" dirty="0">
                <a:latin typeface="+mj-ea"/>
                <a:ea typeface="+mj-ea"/>
              </a:rPr>
              <a:t>地形情報を表示する</a:t>
            </a:r>
            <a:endParaRPr kumimoji="1" lang="en-US" altLang="ja-JP" sz="4800" dirty="0">
              <a:latin typeface="+mj-ea"/>
              <a:ea typeface="+mj-ea"/>
            </a:endParaRPr>
          </a:p>
          <a:p>
            <a:r>
              <a:rPr lang="ja-JP" altLang="en-US" sz="4800" dirty="0">
                <a:latin typeface="+mj-ea"/>
                <a:ea typeface="+mj-ea"/>
              </a:rPr>
              <a:t>③　住所検索</a:t>
            </a:r>
            <a:endParaRPr kumimoji="1" lang="en-US" altLang="ja-JP" sz="4800" dirty="0">
              <a:latin typeface="+mj-ea"/>
              <a:ea typeface="+mj-ea"/>
            </a:endParaRPr>
          </a:p>
          <a:p>
            <a:r>
              <a:rPr lang="ja-JP" altLang="en-US" sz="4800" dirty="0">
                <a:latin typeface="+mj-ea"/>
                <a:ea typeface="+mj-ea"/>
              </a:rPr>
              <a:t>④　空中写真の表示</a:t>
            </a:r>
            <a:endParaRPr lang="en-US" altLang="ja-JP" sz="4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9880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553733CF-E210-9045-AA3C-E9934C326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14" y="867306"/>
            <a:ext cx="7020361" cy="4379494"/>
          </a:xfrm>
          <a:prstGeom prst="rect">
            <a:avLst/>
          </a:prstGeom>
        </p:spPr>
      </p:pic>
      <p:sp>
        <p:nvSpPr>
          <p:cNvPr id="4" name="右矢印 3"/>
          <p:cNvSpPr/>
          <p:nvPr/>
        </p:nvSpPr>
        <p:spPr>
          <a:xfrm>
            <a:off x="7980932" y="3226543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右矢印 4"/>
          <p:cNvSpPr/>
          <p:nvPr/>
        </p:nvSpPr>
        <p:spPr>
          <a:xfrm rot="10800000">
            <a:off x="5631307" y="3160983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右矢印 5"/>
          <p:cNvSpPr/>
          <p:nvPr/>
        </p:nvSpPr>
        <p:spPr>
          <a:xfrm rot="16200000">
            <a:off x="6876032" y="2415973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6657411" y="3451515"/>
            <a:ext cx="1104900" cy="2014623"/>
          </a:xfrm>
          <a:prstGeom prst="roundRect">
            <a:avLst>
              <a:gd name="adj" fmla="val 38506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6657411" y="4270638"/>
            <a:ext cx="11049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7209861" y="3451515"/>
            <a:ext cx="0" cy="81912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角丸四角形 8"/>
          <p:cNvSpPr/>
          <p:nvPr/>
        </p:nvSpPr>
        <p:spPr>
          <a:xfrm>
            <a:off x="7067653" y="3610926"/>
            <a:ext cx="284416" cy="522421"/>
          </a:xfrm>
          <a:prstGeom prst="roundRect">
            <a:avLst>
              <a:gd name="adj" fmla="val 38506"/>
            </a:avLst>
          </a:prstGeom>
          <a:solidFill>
            <a:srgbClr val="FF0000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88686" y="174171"/>
            <a:ext cx="4661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atin typeface="+mj-ea"/>
                <a:ea typeface="+mj-ea"/>
              </a:rPr>
              <a:t>マウス操作で東近江市へ移動する</a:t>
            </a:r>
          </a:p>
        </p:txBody>
      </p:sp>
    </p:spTree>
    <p:extLst>
      <p:ext uri="{BB962C8B-B14F-4D97-AF65-F5344CB8AC3E}">
        <p14:creationId xmlns:p14="http://schemas.microsoft.com/office/powerpoint/2010/main" val="1633361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グループ化 32"/>
          <p:cNvGrpSpPr/>
          <p:nvPr/>
        </p:nvGrpSpPr>
        <p:grpSpPr>
          <a:xfrm>
            <a:off x="3713032" y="2031271"/>
            <a:ext cx="1489892" cy="2899434"/>
            <a:chOff x="798088" y="1772783"/>
            <a:chExt cx="1751409" cy="3382691"/>
          </a:xfrm>
        </p:grpSpPr>
        <p:sp>
          <p:nvSpPr>
            <p:cNvPr id="34" name="角丸四角形 33"/>
            <p:cNvSpPr/>
            <p:nvPr/>
          </p:nvSpPr>
          <p:spPr>
            <a:xfrm>
              <a:off x="798088" y="1772783"/>
              <a:ext cx="1751409" cy="3382691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992128" y="2170736"/>
              <a:ext cx="1341120" cy="245581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1508448" y="4777869"/>
              <a:ext cx="308480" cy="2923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角丸四角形 36"/>
            <p:cNvSpPr/>
            <p:nvPr/>
          </p:nvSpPr>
          <p:spPr>
            <a:xfrm>
              <a:off x="1410139" y="1918187"/>
              <a:ext cx="522514" cy="901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9231" y="1551078"/>
            <a:ext cx="1751409" cy="3382691"/>
            <a:chOff x="798088" y="1772783"/>
            <a:chExt cx="1751409" cy="3382691"/>
          </a:xfrm>
        </p:grpSpPr>
        <p:sp>
          <p:nvSpPr>
            <p:cNvPr id="2" name="角丸四角形 1"/>
            <p:cNvSpPr/>
            <p:nvPr/>
          </p:nvSpPr>
          <p:spPr>
            <a:xfrm>
              <a:off x="798088" y="1772783"/>
              <a:ext cx="1751409" cy="3382691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/>
            <p:cNvSpPr/>
            <p:nvPr/>
          </p:nvSpPr>
          <p:spPr>
            <a:xfrm>
              <a:off x="992128" y="2170736"/>
              <a:ext cx="1341120" cy="245581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/>
            <p:cNvSpPr/>
            <p:nvPr/>
          </p:nvSpPr>
          <p:spPr>
            <a:xfrm>
              <a:off x="1508448" y="4777869"/>
              <a:ext cx="308480" cy="2923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角丸四角形 10"/>
            <p:cNvSpPr/>
            <p:nvPr/>
          </p:nvSpPr>
          <p:spPr>
            <a:xfrm>
              <a:off x="1410139" y="1918187"/>
              <a:ext cx="522514" cy="901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4503461" y="758185"/>
            <a:ext cx="298511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0070C0"/>
                </a:solidFill>
                <a:latin typeface="+mj-ea"/>
                <a:ea typeface="+mj-ea"/>
              </a:rPr>
              <a:t>地図の拡大と縮小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88516" y="758185"/>
            <a:ext cx="198804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0070C0"/>
                </a:solidFill>
                <a:latin typeface="+mj-ea"/>
                <a:ea typeface="+mj-ea"/>
              </a:rPr>
              <a:t>地図の移動</a:t>
            </a:r>
          </a:p>
        </p:txBody>
      </p:sp>
      <p:sp>
        <p:nvSpPr>
          <p:cNvPr id="7" name="右矢印 6"/>
          <p:cNvSpPr/>
          <p:nvPr/>
        </p:nvSpPr>
        <p:spPr>
          <a:xfrm>
            <a:off x="2245593" y="2851177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右矢印 7"/>
          <p:cNvSpPr/>
          <p:nvPr/>
        </p:nvSpPr>
        <p:spPr>
          <a:xfrm rot="10800000">
            <a:off x="425544" y="2821855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 rot="16200000">
            <a:off x="1340002" y="2147400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10" name="右矢印 9"/>
          <p:cNvSpPr/>
          <p:nvPr/>
        </p:nvSpPr>
        <p:spPr>
          <a:xfrm rot="7754012">
            <a:off x="702995" y="3941427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43" name="グループ化 42"/>
          <p:cNvGrpSpPr/>
          <p:nvPr/>
        </p:nvGrpSpPr>
        <p:grpSpPr>
          <a:xfrm>
            <a:off x="6182641" y="2116576"/>
            <a:ext cx="1489892" cy="2899434"/>
            <a:chOff x="798088" y="1772783"/>
            <a:chExt cx="1751409" cy="3382691"/>
          </a:xfrm>
        </p:grpSpPr>
        <p:sp>
          <p:nvSpPr>
            <p:cNvPr id="44" name="角丸四角形 43"/>
            <p:cNvSpPr/>
            <p:nvPr/>
          </p:nvSpPr>
          <p:spPr>
            <a:xfrm>
              <a:off x="798088" y="1772783"/>
              <a:ext cx="1751409" cy="3382691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992128" y="2170736"/>
              <a:ext cx="1341120" cy="245581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1508448" y="4777869"/>
              <a:ext cx="308480" cy="2923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角丸四角形 46"/>
            <p:cNvSpPr/>
            <p:nvPr/>
          </p:nvSpPr>
          <p:spPr>
            <a:xfrm>
              <a:off x="1410139" y="1918187"/>
              <a:ext cx="522514" cy="901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8" name="図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36" y="3000851"/>
            <a:ext cx="1051792" cy="920575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009" y="3333387"/>
            <a:ext cx="584906" cy="511936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29" y="3574603"/>
            <a:ext cx="1932599" cy="2030144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072" y="3325237"/>
            <a:ext cx="1749704" cy="1646063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167" y="3461138"/>
            <a:ext cx="2054530" cy="2060627"/>
          </a:xfrm>
          <a:prstGeom prst="rect">
            <a:avLst/>
          </a:prstGeom>
        </p:spPr>
      </p:pic>
      <p:sp>
        <p:nvSpPr>
          <p:cNvPr id="55" name="右矢印 54"/>
          <p:cNvSpPr/>
          <p:nvPr/>
        </p:nvSpPr>
        <p:spPr>
          <a:xfrm rot="18249937">
            <a:off x="5367603" y="3002189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6" name="右矢印 55"/>
          <p:cNvSpPr/>
          <p:nvPr/>
        </p:nvSpPr>
        <p:spPr>
          <a:xfrm rot="7754012">
            <a:off x="4313154" y="4814612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右矢印 56"/>
          <p:cNvSpPr/>
          <p:nvPr/>
        </p:nvSpPr>
        <p:spPr>
          <a:xfrm rot="7535604">
            <a:off x="8247230" y="2894005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8" name="右矢印 57"/>
          <p:cNvSpPr/>
          <p:nvPr/>
        </p:nvSpPr>
        <p:spPr>
          <a:xfrm rot="18639679">
            <a:off x="6875584" y="4813569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474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73DB689-EA72-9D4D-85B8-8F3DEC9BF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53" y="972457"/>
            <a:ext cx="6790847" cy="424905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AD1BA49-79A0-E547-94CC-F2A7701C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 dirty="0"/>
              <a:t>②　標高情報の表示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5882" y="1219200"/>
            <a:ext cx="216116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1800" b="1">
                <a:solidFill>
                  <a:srgbClr val="FF0000"/>
                </a:solidFill>
                <a:latin typeface="+mj-ea"/>
                <a:ea typeface="+mj-ea"/>
              </a:rPr>
              <a:t>地図</a:t>
            </a:r>
            <a:endParaRPr kumimoji="1" lang="en-US" altLang="ja-JP" sz="1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ja-JP" altLang="en-US" sz="1800" b="1">
                <a:solidFill>
                  <a:srgbClr val="FF0000"/>
                </a:solidFill>
                <a:latin typeface="+mj-ea"/>
                <a:ea typeface="+mj-ea"/>
              </a:rPr>
              <a:t>＞標高・土地の凹凸</a:t>
            </a:r>
            <a:endParaRPr lang="en-US" altLang="ja-JP" sz="1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ja-JP" altLang="en-US" sz="1800" b="1">
                <a:solidFill>
                  <a:srgbClr val="FF0000"/>
                </a:solidFill>
                <a:latin typeface="+mj-ea"/>
                <a:ea typeface="+mj-ea"/>
              </a:rPr>
              <a:t>＞</a:t>
            </a:r>
            <a:r>
              <a:rPr kumimoji="1" lang="ja-JP" altLang="en-US" sz="1800" b="1" dirty="0">
                <a:solidFill>
                  <a:srgbClr val="FF0000"/>
                </a:solidFill>
                <a:latin typeface="+mj-ea"/>
                <a:ea typeface="+mj-ea"/>
              </a:rPr>
              <a:t>色別標高図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321297" y="4168240"/>
            <a:ext cx="203200" cy="217714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683017" y="4202668"/>
            <a:ext cx="27509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800" b="1" dirty="0">
                <a:solidFill>
                  <a:srgbClr val="FF0000"/>
                </a:solidFill>
                <a:latin typeface="+mj-ea"/>
                <a:ea typeface="+mj-ea"/>
              </a:rPr>
              <a:t>✕</a:t>
            </a:r>
            <a:r>
              <a:rPr kumimoji="1" lang="ja-JP" altLang="en-US" sz="1800" b="1">
                <a:solidFill>
                  <a:srgbClr val="FF0000"/>
                </a:solidFill>
                <a:latin typeface="+mj-ea"/>
                <a:ea typeface="+mj-ea"/>
              </a:rPr>
              <a:t>マーク</a:t>
            </a:r>
            <a:r>
              <a:rPr kumimoji="1" lang="ja-JP" altLang="en-US" sz="1800" b="1" dirty="0">
                <a:solidFill>
                  <a:srgbClr val="FF0000"/>
                </a:solidFill>
                <a:latin typeface="+mj-ea"/>
                <a:ea typeface="+mj-ea"/>
              </a:rPr>
              <a:t>で情報を消せる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F114F9F-C7B7-2E45-A744-19AD86F75674}"/>
              </a:ext>
            </a:extLst>
          </p:cNvPr>
          <p:cNvSpPr/>
          <p:nvPr/>
        </p:nvSpPr>
        <p:spPr>
          <a:xfrm>
            <a:off x="2349994" y="1995056"/>
            <a:ext cx="2169184" cy="217714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C66D6B5-FAD8-5D41-9D91-5D77910074A0}"/>
              </a:ext>
            </a:extLst>
          </p:cNvPr>
          <p:cNvSpPr/>
          <p:nvPr/>
        </p:nvSpPr>
        <p:spPr>
          <a:xfrm>
            <a:off x="4606305" y="1219200"/>
            <a:ext cx="179451" cy="233548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343A53-FF56-814B-A817-6F6D29355C9B}"/>
              </a:ext>
            </a:extLst>
          </p:cNvPr>
          <p:cNvSpPr txBox="1"/>
          <p:nvPr/>
        </p:nvSpPr>
        <p:spPr>
          <a:xfrm>
            <a:off x="4813646" y="1221961"/>
            <a:ext cx="20740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CN" altLang="en-US" sz="1800" b="1" dirty="0">
                <a:solidFill>
                  <a:srgbClr val="FF0000"/>
                </a:solidFill>
                <a:latin typeface="+mj-ea"/>
                <a:ea typeface="+mj-ea"/>
              </a:rPr>
              <a:t>サイドバーを閉じる</a:t>
            </a:r>
            <a:endParaRPr kumimoji="1" lang="ja-JP" altLang="en-US" sz="1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335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C37346B-E938-DC41-8865-8D429048D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41" y="364117"/>
            <a:ext cx="7047533" cy="501459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44910" y="310832"/>
            <a:ext cx="1244503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800" b="1">
                <a:solidFill>
                  <a:srgbClr val="FF0000"/>
                </a:solidFill>
                <a:latin typeface="+mj-ea"/>
                <a:ea typeface="+mj-ea"/>
              </a:rPr>
              <a:t>地図</a:t>
            </a:r>
            <a:endParaRPr kumimoji="1" lang="en-US" altLang="ja-JP" sz="1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ja-JP" altLang="en-US" sz="1800" b="1">
                <a:solidFill>
                  <a:srgbClr val="FF0000"/>
                </a:solidFill>
                <a:latin typeface="+mj-ea"/>
                <a:ea typeface="+mj-ea"/>
              </a:rPr>
              <a:t>＞</a:t>
            </a:r>
            <a:r>
              <a:rPr lang="ja-JP" altLang="en-US" sz="1800" b="1">
                <a:solidFill>
                  <a:srgbClr val="FF0000"/>
                </a:solidFill>
                <a:latin typeface="+mj-ea"/>
                <a:ea typeface="+mj-ea"/>
              </a:rPr>
              <a:t>標高・土地の凹凸</a:t>
            </a:r>
            <a:endParaRPr kumimoji="1" lang="en-US" altLang="ja-JP" sz="1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ja-JP" altLang="en-US" sz="1800" b="1" dirty="0">
                <a:solidFill>
                  <a:srgbClr val="FF0000"/>
                </a:solidFill>
                <a:latin typeface="+mj-ea"/>
                <a:ea typeface="+mj-ea"/>
              </a:rPr>
              <a:t>＞陰影起伏図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885441" y="4631377"/>
            <a:ext cx="2579681" cy="216394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28418" y="4478439"/>
            <a:ext cx="35237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  <a:latin typeface="+mj-ea"/>
                <a:ea typeface="+mj-ea"/>
              </a:rPr>
              <a:t>クリックすると情報が非表示</a:t>
            </a:r>
            <a:r>
              <a:rPr kumimoji="1" lang="ja-JP" altLang="en-US" sz="1800" b="1">
                <a:solidFill>
                  <a:srgbClr val="FF0000"/>
                </a:solidFill>
                <a:latin typeface="+mj-ea"/>
                <a:ea typeface="+mj-ea"/>
              </a:rPr>
              <a:t>になる</a:t>
            </a:r>
            <a:endParaRPr kumimoji="1" lang="en-US" altLang="ja-JP" sz="1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1604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3526</TotalTime>
  <Words>444</Words>
  <Application>Microsoft Macintosh PowerPoint</Application>
  <PresentationFormat>画面に合わせる (16:10)</PresentationFormat>
  <Paragraphs>87</Paragraphs>
  <Slides>24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9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地理院地図とは</vt:lpstr>
      <vt:lpstr>地理院地図を開く</vt:lpstr>
      <vt:lpstr>地理院地図の基本機能</vt:lpstr>
      <vt:lpstr>地理院地図の活用の練習</vt:lpstr>
      <vt:lpstr>PowerPoint プレゼンテーション</vt:lpstr>
      <vt:lpstr>PowerPoint プレゼンテーション</vt:lpstr>
      <vt:lpstr>②　標高情報の表示</vt:lpstr>
      <vt:lpstr>PowerPoint プレゼンテーション</vt:lpstr>
      <vt:lpstr>③　住所検索</vt:lpstr>
      <vt:lpstr>④　土地利用の変遷</vt:lpstr>
      <vt:lpstr>PowerPoint プレゼンテーション</vt:lpstr>
      <vt:lpstr>計測</vt:lpstr>
      <vt:lpstr>断面図</vt:lpstr>
      <vt:lpstr>並べて比較</vt:lpstr>
      <vt:lpstr>重ねて比較</vt:lpstr>
      <vt:lpstr>3D表示</vt:lpstr>
      <vt:lpstr>Globe</vt:lpstr>
      <vt:lpstr>作図する（ポイント）</vt:lpstr>
      <vt:lpstr>作図する（ライン）</vt:lpstr>
      <vt:lpstr>作図する（ポリゴン）</vt:lpstr>
      <vt:lpstr>データを保存する</vt:lpstr>
      <vt:lpstr>印刷</vt:lpstr>
      <vt:lpstr>データを表示する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山内　啓之</cp:lastModifiedBy>
  <cp:revision>203</cp:revision>
  <dcterms:created xsi:type="dcterms:W3CDTF">2015-06-26T03:04:37Z</dcterms:created>
  <dcterms:modified xsi:type="dcterms:W3CDTF">2020-04-21T02:46:03Z</dcterms:modified>
</cp:coreProperties>
</file>